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5" r:id="rId2"/>
    <p:sldId id="259" r:id="rId3"/>
    <p:sldId id="300" r:id="rId4"/>
    <p:sldId id="301" r:id="rId5"/>
    <p:sldId id="257" r:id="rId6"/>
    <p:sldId id="262" r:id="rId7"/>
    <p:sldId id="287" r:id="rId8"/>
    <p:sldId id="279" r:id="rId9"/>
    <p:sldId id="288" r:id="rId10"/>
    <p:sldId id="280" r:id="rId11"/>
    <p:sldId id="284" r:id="rId12"/>
    <p:sldId id="286" r:id="rId13"/>
    <p:sldId id="290" r:id="rId14"/>
    <p:sldId id="289" r:id="rId15"/>
    <p:sldId id="303" r:id="rId16"/>
    <p:sldId id="295" r:id="rId17"/>
    <p:sldId id="297" r:id="rId18"/>
    <p:sldId id="292" r:id="rId19"/>
    <p:sldId id="291" r:id="rId20"/>
    <p:sldId id="293" r:id="rId21"/>
    <p:sldId id="294" r:id="rId22"/>
    <p:sldId id="304" r:id="rId23"/>
    <p:sldId id="298" r:id="rId24"/>
    <p:sldId id="282" r:id="rId25"/>
    <p:sldId id="299" r:id="rId26"/>
    <p:sldId id="272" r:id="rId27"/>
    <p:sldId id="302" r:id="rId28"/>
    <p:sldId id="25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FD4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3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34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038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4601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18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5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Slide Number"/>
          <p:cNvSpPr>
            <a:spLocks noGrp="1"/>
          </p:cNvSpPr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93131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219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825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229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428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0202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609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45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917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3399F-CD28-4DF0-867A-F05489E541CD}" type="datetimeFigureOut">
              <a:rPr lang="es-CO" smtClean="0"/>
              <a:t>28/06/17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12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16863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s-ES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  <a:ea typeface="Arial" charset="0"/>
                <a:cs typeface="Arial" charset="0"/>
              </a:rPr>
              <a:t>¿Por qué es relevante?</a:t>
            </a:r>
            <a:endParaRPr lang="es-ES_tradnl" sz="4000" b="1" dirty="0">
              <a:solidFill>
                <a:srgbClr val="FFC000"/>
              </a:solidFill>
              <a:latin typeface="Arial Rounded MT Bold" panose="020F0704030504030204" pitchFamily="34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Construir un marco de medición de paz requiere validarlo conectando percepciones rurales </a:t>
            </a:r>
            <a:r>
              <a:rPr lang="es-ES_tradnl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y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urbanas de paz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2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7886700" cy="1325563"/>
          </a:xfrm>
        </p:spPr>
        <p:txBody>
          <a:bodyPr>
            <a:normAutofit/>
          </a:bodyPr>
          <a:lstStyle/>
          <a:p>
            <a:r>
              <a:rPr lang="es-ES_tradnl" sz="3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Que necesitamos?</a:t>
            </a:r>
            <a:endParaRPr lang="es-ES_tradnl" sz="30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Método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Capturar datos primarios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Conectar datos secundarios (evidencia existente)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Evaluar impacto de proyectos e iniciativas</a:t>
            </a:r>
          </a:p>
          <a:p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  <a:ea typeface="Arial" charset="0"/>
                <a:cs typeface="Arial" charset="0"/>
              </a:rPr>
              <a:t>¿Qué necesitamos?</a:t>
            </a:r>
            <a:endParaRPr lang="es-ES_tradnl" sz="4000" b="1" dirty="0">
              <a:solidFill>
                <a:srgbClr val="FFC000"/>
              </a:solidFill>
              <a:latin typeface="Arial Rounded MT Bold" panose="020F070403050403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Validar un </a:t>
            </a:r>
            <a:r>
              <a:rPr lang="es-ES_tradnl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método</a:t>
            </a:r>
            <a:r>
              <a:rPr lang="es-ES_tradnl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para capturar datos primarios, conectar la evidencia existente y </a:t>
            </a:r>
            <a:r>
              <a:rPr lang="es-ES_tradnl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evaluar el impacto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 proyectos e iniciativas </a:t>
            </a:r>
            <a:endParaRPr lang="es-ES_tradnl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8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7525"/>
          </a:xfrm>
        </p:spPr>
      </p:pic>
    </p:spTree>
    <p:extLst>
      <p:ext uri="{BB962C8B-B14F-4D97-AF65-F5344CB8AC3E}">
        <p14:creationId xmlns:p14="http://schemas.microsoft.com/office/powerpoint/2010/main" val="199951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  <a:ea typeface="Arial" charset="0"/>
                <a:cs typeface="Arial" charset="0"/>
              </a:rPr>
              <a:t>¿Cuál es la estrategia?</a:t>
            </a:r>
            <a:endParaRPr lang="es-ES_tradnl" sz="4000" b="1" dirty="0">
              <a:solidFill>
                <a:srgbClr val="FFC000"/>
              </a:solidFill>
              <a:latin typeface="Arial Rounded MT Bold" panose="020F0704030504030204" pitchFamily="34" charset="0"/>
              <a:ea typeface="Arial" charset="0"/>
              <a:cs typeface="Arial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Construir el marco de </a:t>
            </a:r>
            <a:r>
              <a:rPr lang="es-ES_tradnl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medici</a:t>
            </a:r>
            <a:r>
              <a:rPr lang="es-E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ón</a:t>
            </a:r>
            <a:r>
              <a:rPr lang="es-E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de paz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desarrollando un </a:t>
            </a:r>
            <a:r>
              <a:rPr lang="es-ES_tradnl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concurso ciudadano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ES_tradnl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colaboración abierta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con componentes </a:t>
            </a:r>
            <a:r>
              <a:rPr lang="es-ES_tradnl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técnicos</a:t>
            </a:r>
            <a:r>
              <a:rPr lang="es-ES_tradnl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y </a:t>
            </a:r>
            <a:r>
              <a:rPr lang="es-ES_tradnl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no-</a:t>
            </a:r>
            <a:r>
              <a:rPr lang="es-ES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técnicos</a:t>
            </a:r>
            <a:endParaRPr lang="es-ES_tradnl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1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63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7525"/>
          </a:xfrm>
        </p:spPr>
      </p:pic>
    </p:spTree>
    <p:extLst>
      <p:ext uri="{BB962C8B-B14F-4D97-AF65-F5344CB8AC3E}">
        <p14:creationId xmlns:p14="http://schemas.microsoft.com/office/powerpoint/2010/main" val="35034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  <a:ea typeface="Arial" charset="0"/>
                <a:cs typeface="Arial" charset="0"/>
              </a:rPr>
              <a:t>¿Talleres de barrio?</a:t>
            </a:r>
            <a:endParaRPr lang="es-ES_tradnl" sz="4000" b="1" dirty="0">
              <a:solidFill>
                <a:srgbClr val="FFC000"/>
              </a:solidFill>
              <a:latin typeface="Arial Rounded MT Bold" panose="020F0704030504030204" pitchFamily="34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sz="26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Identificar </a:t>
            </a:r>
            <a:r>
              <a:rPr lang="es-ES_tradnl" sz="26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nuevas narrativas de </a:t>
            </a:r>
            <a:r>
              <a:rPr lang="es-ES_tradnl" sz="26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paz y abordar el reto de medirlas para definir </a:t>
            </a:r>
            <a:r>
              <a:rPr lang="es-ES_tradnl" sz="26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el marco conceptual de lo que debemos medir.</a:t>
            </a:r>
            <a:r>
              <a:rPr lang="es-ES_tradnl" sz="2600" dirty="0"/>
              <a:t/>
            </a:r>
            <a:br>
              <a:rPr lang="es-ES_tradnl" sz="2600" dirty="0"/>
            </a:br>
            <a:endParaRPr lang="es-ES_tradnl" sz="2600" dirty="0"/>
          </a:p>
          <a:p>
            <a:endParaRPr lang="es-ES_tradn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02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0225"/>
          </a:xfrm>
        </p:spPr>
      </p:pic>
      <p:sp>
        <p:nvSpPr>
          <p:cNvPr id="5" name="Rectangle 4"/>
          <p:cNvSpPr/>
          <p:nvPr/>
        </p:nvSpPr>
        <p:spPr>
          <a:xfrm>
            <a:off x="6320590" y="304800"/>
            <a:ext cx="1411705" cy="770021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3697705" y="2029327"/>
            <a:ext cx="1411705" cy="328863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520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¿Concurso de datos?</a:t>
            </a:r>
            <a:endParaRPr lang="es-ES_tradnl" sz="40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Entregar datos para construir una plataforma</a:t>
            </a:r>
            <a:r>
              <a:rPr lang="es-E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a partir de nuevas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lecturas, visualizaciones</a:t>
            </a:r>
            <a:r>
              <a:rPr lang="es-ES_tradnl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y discusiones acerca de los datos</a:t>
            </a:r>
          </a:p>
          <a:p>
            <a:endParaRPr lang="es-ES_tradnl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3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CO" sz="40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5to Taller de Diseño OPC</a:t>
            </a:r>
            <a:endParaRPr lang="es-CO" sz="40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sz="28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Observatorio de Paz y Convivencia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Junio 28 </a:t>
            </a:r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de 2017</a:t>
            </a:r>
          </a:p>
          <a:p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Pontificia Universidad Javeriana </a:t>
            </a:r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Cali</a:t>
            </a:r>
            <a:endParaRPr lang="es-ES_tradnl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72463" y="256674"/>
            <a:ext cx="1411705" cy="770021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5334000" y="1981201"/>
            <a:ext cx="1411705" cy="328863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547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¿Concurso de terreno?</a:t>
            </a:r>
            <a:endParaRPr lang="es-ES_tradnl" sz="40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Entregar entrenamiento para crear una red de jóvenes observadores, capturar </a:t>
            </a:r>
            <a:r>
              <a:rPr lang="es-E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datos y evaluar impacto de proyectos e iniciativas de construcción de paz</a:t>
            </a:r>
            <a:endParaRPr lang="es-ES_tradnl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s-ES_tradnl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42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585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8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  <a:ea typeface="Arial" charset="0"/>
                <a:cs typeface="Arial" charset="0"/>
              </a:rPr>
              <a:t>¿Grupos de inter</a:t>
            </a:r>
            <a:r>
              <a:rPr lang="es-ES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  <a:ea typeface="Arial" charset="0"/>
                <a:cs typeface="Arial" charset="0"/>
              </a:rPr>
              <a:t>é</a:t>
            </a:r>
            <a:r>
              <a:rPr lang="es-ES_tradnl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  <a:ea typeface="Arial" charset="0"/>
                <a:cs typeface="Arial" charset="0"/>
              </a:rPr>
              <a:t>s?</a:t>
            </a:r>
            <a:endParaRPr lang="es-ES_tradnl" sz="4000" b="1" dirty="0">
              <a:solidFill>
                <a:srgbClr val="FFC000"/>
              </a:solidFill>
              <a:latin typeface="Arial Rounded MT Bold" panose="020F0704030504030204" pitchFamily="34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Participar como grupo de diseño en la estrategia, el </a:t>
            </a:r>
            <a:r>
              <a:rPr lang="es-ES_tradnl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método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y el marco </a:t>
            </a:r>
            <a:r>
              <a:rPr lang="es-ES_tradnl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 m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edición </a:t>
            </a:r>
            <a:r>
              <a:rPr lang="es-ES_tradnl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paz</a:t>
            </a:r>
            <a:endParaRPr lang="es-ES_tradnl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04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71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Grupos de inter</a:t>
            </a:r>
            <a:r>
              <a:rPr lang="es-ES" sz="2800" dirty="0">
                <a:solidFill>
                  <a:schemeClr val="bg1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é</a:t>
            </a:r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</a:t>
            </a:r>
            <a:endParaRPr lang="es-ES_tradnl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90689"/>
            <a:ext cx="6400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4400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Más información:</a:t>
            </a:r>
            <a:endParaRPr lang="es-CO" sz="4400" dirty="0">
              <a:solidFill>
                <a:srgbClr val="FFC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Subtitle 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628650" y="3620021"/>
            <a:ext cx="3886200" cy="8909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ES_tradnl" sz="1800" smtClean="0">
                <a:latin typeface="Arial" charset="0"/>
                <a:ea typeface="Arial" charset="0"/>
                <a:cs typeface="Arial" charset="0"/>
              </a:rPr>
              <a:t>Mauricio Sedano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1800" smtClean="0">
                <a:latin typeface="Arial" charset="0"/>
                <a:ea typeface="Arial" charset="0"/>
                <a:cs typeface="Arial" charset="0"/>
              </a:rPr>
              <a:t>+57 300 296 0692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o-RO" sz="1800" smtClean="0">
                <a:latin typeface="Arial" charset="0"/>
                <a:ea typeface="Arial" charset="0"/>
                <a:cs typeface="Arial" charset="0"/>
              </a:rPr>
              <a:t>mauricio.sedano@cali.gov.co</a:t>
            </a:r>
            <a:endParaRPr lang="ro-RO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ontent Placeholder 6"/>
          <p:cNvSpPr txBox="1">
            <a:spLocks/>
          </p:cNvSpPr>
          <p:nvPr/>
        </p:nvSpPr>
        <p:spPr>
          <a:xfrm>
            <a:off x="4629150" y="3620021"/>
            <a:ext cx="3886200" cy="89098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s-ES_tradnl" sz="1800" smtClean="0">
                <a:latin typeface="Arial" charset="0"/>
                <a:ea typeface="Arial" charset="0"/>
                <a:cs typeface="Arial" charset="0"/>
              </a:rPr>
              <a:t>Ana María Gálvez Yepes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mr-IN" sz="1800" smtClean="0">
                <a:latin typeface="Arial" charset="0"/>
                <a:ea typeface="Arial" charset="0"/>
                <a:cs typeface="Arial" charset="0"/>
              </a:rPr>
              <a:t>+57 316 449 6695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smtClean="0">
                <a:latin typeface="Arial" charset="0"/>
                <a:ea typeface="Arial" charset="0"/>
                <a:cs typeface="Arial" charset="0"/>
              </a:rPr>
              <a:t>ana.galvez@cali.gov.co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s-ES_tradnl" sz="1800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22"/>
            <a:ext cx="9144000" cy="686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5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s-CO" sz="4000" dirty="0" smtClean="0">
                <a:solidFill>
                  <a:schemeClr val="accent4"/>
                </a:solidFill>
                <a:latin typeface="Arial Rounded MT Bold" panose="020F0704030504030204" pitchFamily="34" charset="0"/>
              </a:rPr>
              <a:t>¿Qué es el OPC?</a:t>
            </a:r>
            <a:endParaRPr lang="es-CO" sz="4000" dirty="0">
              <a:solidFill>
                <a:schemeClr val="accent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s-C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proyecto </a:t>
            </a:r>
            <a:r>
              <a:rPr lang="es-C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“medir lo que sí es paz”, que requiere construir un marco de medición y validarlo entre percepciones de rurales y urbanos</a:t>
            </a:r>
            <a:r>
              <a:rPr lang="es-C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s-CO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s-CO" sz="24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s-CO" sz="24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353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20271" y="2568107"/>
            <a:ext cx="7772400" cy="1250857"/>
          </a:xfrm>
        </p:spPr>
        <p:txBody>
          <a:bodyPr>
            <a:normAutofit/>
          </a:bodyPr>
          <a:lstStyle/>
          <a:p>
            <a:r>
              <a:rPr lang="es-CO" sz="4000" dirty="0" smtClean="0">
                <a:solidFill>
                  <a:schemeClr val="accent4"/>
                </a:solidFill>
                <a:latin typeface="Arial Rounded MT Bold" panose="020F0704030504030204" pitchFamily="34" charset="0"/>
              </a:rPr>
              <a:t>¿Cuáles son los principales retos?</a:t>
            </a:r>
            <a:endParaRPr lang="es-CO" sz="4000" dirty="0">
              <a:solidFill>
                <a:schemeClr val="accent4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97940"/>
            <a:ext cx="6858000" cy="2528047"/>
          </a:xfrm>
        </p:spPr>
        <p:txBody>
          <a:bodyPr>
            <a:noAutofit/>
          </a:bodyPr>
          <a:lstStyle/>
          <a:p>
            <a:endParaRPr lang="es-CO" sz="2000" dirty="0" smtClean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Captura </a:t>
            </a:r>
            <a:r>
              <a:rPr lang="es-C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datos de percepción en </a:t>
            </a:r>
            <a:r>
              <a:rPr lang="es-C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terreno, conectarlos </a:t>
            </a:r>
            <a:r>
              <a:rPr lang="es-C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 datos </a:t>
            </a:r>
            <a:r>
              <a:rPr lang="es-C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objetivos. Implementar </a:t>
            </a:r>
            <a:r>
              <a:rPr lang="es-C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procesos analíticos y transacciones de </a:t>
            </a:r>
            <a:r>
              <a:rPr lang="es-C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datos. Desarrollar </a:t>
            </a:r>
            <a:r>
              <a:rPr lang="es-C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evaluaciones de impacto </a:t>
            </a:r>
            <a:r>
              <a:rPr lang="es-CO" sz="20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 </a:t>
            </a:r>
            <a:r>
              <a:rPr lang="es-CO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generar informes en línea sobre percepción y construcción de paz conectando la percepción rural con la urbana, en una escala de paz territorial e integrando una lectura de derechos humanos.</a:t>
            </a:r>
          </a:p>
        </p:txBody>
      </p:sp>
    </p:spTree>
    <p:extLst>
      <p:ext uri="{BB962C8B-B14F-4D97-AF65-F5344CB8AC3E}">
        <p14:creationId xmlns:p14="http://schemas.microsoft.com/office/powerpoint/2010/main" val="1681812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65338"/>
            <a:ext cx="7806433" cy="760287"/>
          </a:xfrm>
        </p:spPr>
        <p:txBody>
          <a:bodyPr>
            <a:normAutofit/>
          </a:bodyPr>
          <a:lstStyle/>
          <a:p>
            <a:r>
              <a:rPr lang="es-CO" sz="3200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Agenda</a:t>
            </a:r>
            <a:endParaRPr lang="es-CO" sz="32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2045464"/>
            <a:ext cx="3953624" cy="4265970"/>
          </a:xfrm>
        </p:spPr>
        <p:txBody>
          <a:bodyPr>
            <a:normAutofit/>
          </a:bodyPr>
          <a:lstStyle/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Estrategia concurso</a:t>
            </a:r>
          </a:p>
          <a:p>
            <a:r>
              <a:rPr lang="es-ES_tradnl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de Medición de Paz</a:t>
            </a:r>
            <a:endParaRPr lang="es-ES_tradnl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Objetivo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Objetivo de los talleres de diseño del OPC</a:t>
            </a:r>
          </a:p>
          <a:p>
            <a:r>
              <a:rPr lang="es-ES_tradnl" sz="20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Completar el diseño y su formulación con los diferentes grupos de interés </a:t>
            </a:r>
          </a:p>
          <a:p>
            <a:endParaRPr lang="es-ES_tradnl" sz="2000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s-ES_tradnl" sz="2000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Insumos</a:t>
            </a:r>
          </a:p>
          <a:p>
            <a:r>
              <a:rPr lang="es-ES_tradnl" sz="200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Documento abierto que sirve para centrar la discusión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Sondeo de conceptos clave, tecnología y cadena de información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Re-alimentación de los talleres de diseño</a:t>
            </a:r>
          </a:p>
          <a:p>
            <a:pPr marL="0" indent="0">
              <a:buNone/>
            </a:pPr>
            <a:endParaRPr lang="es-ES_tradnl" sz="2000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s-ES_tradnl" sz="2000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Resultado</a:t>
            </a:r>
          </a:p>
          <a:p>
            <a:r>
              <a:rPr lang="es-ES_tradnl" sz="20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Propuesta de OPC validada</a:t>
            </a:r>
          </a:p>
          <a:p>
            <a:endParaRPr lang="es-ES_tradnl" sz="200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80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9953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 Rounded MT Bold" panose="020F0704030504030204" pitchFamily="34" charset="0"/>
                <a:ea typeface="Arial" charset="0"/>
                <a:cs typeface="Arial" charset="0"/>
              </a:rPr>
              <a:t>¿Qué buscamos?</a:t>
            </a:r>
            <a:endParaRPr lang="es-ES_tradnl" sz="4000" dirty="0">
              <a:solidFill>
                <a:srgbClr val="FFC000"/>
              </a:solidFill>
              <a:latin typeface="Arial Rounded MT Bold" panose="020F0704030504030204" pitchFamily="34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Apoyo con metodologías, evidencia, investigadores, analistas y observadores para definir lo qué sí es paz y evaluar impacto</a:t>
            </a:r>
          </a:p>
        </p:txBody>
      </p:sp>
    </p:spTree>
    <p:extLst>
      <p:ext uri="{BB962C8B-B14F-4D97-AF65-F5344CB8AC3E}">
        <p14:creationId xmlns:p14="http://schemas.microsoft.com/office/powerpoint/2010/main" val="15601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7200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1110</TotalTime>
  <Words>428</Words>
  <Application>Microsoft Macintosh PowerPoint</Application>
  <PresentationFormat>On-screen Show (4:3)</PresentationFormat>
  <Paragraphs>55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Rounded MT Bold</vt:lpstr>
      <vt:lpstr>Calibri</vt:lpstr>
      <vt:lpstr>Calibri Light</vt:lpstr>
      <vt:lpstr>Helvetica Light</vt:lpstr>
      <vt:lpstr>Arial</vt:lpstr>
      <vt:lpstr>Tema de Office</vt:lpstr>
      <vt:lpstr>PowerPoint Presentation</vt:lpstr>
      <vt:lpstr>5to Taller de Diseño OPC</vt:lpstr>
      <vt:lpstr>¿Qué es el OPC?</vt:lpstr>
      <vt:lpstr>¿Cuáles son los principales retos?</vt:lpstr>
      <vt:lpstr>Agenda</vt:lpstr>
      <vt:lpstr>Objetivo</vt:lpstr>
      <vt:lpstr>PowerPoint Presentation</vt:lpstr>
      <vt:lpstr>¿Qué buscamos?</vt:lpstr>
      <vt:lpstr>PowerPoint Presentation</vt:lpstr>
      <vt:lpstr>¿Por qué es relevante?</vt:lpstr>
      <vt:lpstr>Que necesitamos?</vt:lpstr>
      <vt:lpstr>¿Qué necesitamos?</vt:lpstr>
      <vt:lpstr>PowerPoint Presentation</vt:lpstr>
      <vt:lpstr>¿Cuál es la estrategia?</vt:lpstr>
      <vt:lpstr>PowerPoint Presentation</vt:lpstr>
      <vt:lpstr>PowerPoint Presentation</vt:lpstr>
      <vt:lpstr>¿Talleres de barrio?</vt:lpstr>
      <vt:lpstr>PowerPoint Presentation</vt:lpstr>
      <vt:lpstr>¿Concurso de datos?</vt:lpstr>
      <vt:lpstr>PowerPoint Presentation</vt:lpstr>
      <vt:lpstr>¿Concurso de terreno?</vt:lpstr>
      <vt:lpstr>PowerPoint Presentation</vt:lpstr>
      <vt:lpstr>PowerPoint Presentation</vt:lpstr>
      <vt:lpstr>¿Grupos de interés?</vt:lpstr>
      <vt:lpstr>PowerPoint Presentation</vt:lpstr>
      <vt:lpstr>Grupos de interés</vt:lpstr>
      <vt:lpstr>Más información: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presentación</dc:title>
  <dc:creator>Ivano Saavedra Albarello</dc:creator>
  <cp:lastModifiedBy>Microsoft Office User</cp:lastModifiedBy>
  <cp:revision>66</cp:revision>
  <cp:lastPrinted>2017-06-28T18:55:15Z</cp:lastPrinted>
  <dcterms:created xsi:type="dcterms:W3CDTF">2017-02-20T16:47:41Z</dcterms:created>
  <dcterms:modified xsi:type="dcterms:W3CDTF">2017-06-28T18:55:17Z</dcterms:modified>
</cp:coreProperties>
</file>